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71" r:id="rId6"/>
    <p:sldId id="272" r:id="rId7"/>
    <p:sldId id="266" r:id="rId8"/>
    <p:sldId id="263" r:id="rId9"/>
    <p:sldId id="262" r:id="rId10"/>
    <p:sldId id="264" r:id="rId11"/>
    <p:sldId id="265" r:id="rId12"/>
    <p:sldId id="261" r:id="rId13"/>
    <p:sldId id="269" r:id="rId14"/>
    <p:sldId id="281" r:id="rId15"/>
    <p:sldId id="273" r:id="rId16"/>
    <p:sldId id="279" r:id="rId17"/>
    <p:sldId id="274" r:id="rId18"/>
    <p:sldId id="277" r:id="rId19"/>
    <p:sldId id="275" r:id="rId20"/>
    <p:sldId id="278" r:id="rId21"/>
    <p:sldId id="28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9/18/2014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9/18/2014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9/18/2014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9/18/2014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9/18/2014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9/18/2014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9/18/2014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9/18/2014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9/18/2014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9/18/2014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9/18/2014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9/18/2014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www.newham.info/Custom/LEA/Demographics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Roshonara</a:t>
            </a:r>
            <a:r>
              <a:rPr lang="en-GB" dirty="0" smtClean="0"/>
              <a:t> Choudhry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Gender AND her online radicalisation</a:t>
            </a:r>
          </a:p>
          <a:p>
            <a:r>
              <a:rPr lang="en-GB" dirty="0" err="1" smtClean="0"/>
              <a:t>VoxPol</a:t>
            </a:r>
            <a:r>
              <a:rPr lang="en-GB" dirty="0" smtClean="0"/>
              <a:t> august 2014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564" y="339575"/>
            <a:ext cx="1828800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2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36"/>
    </mc:Choice>
    <mc:Fallback xmlns="">
      <p:transition spd="slow" advTm="1963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Choudhry’s 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Family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 smtClean="0"/>
              <a:t>Muslim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 smtClean="0"/>
              <a:t>Bangladeshi father, British Bangladeshi mother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 smtClean="0"/>
              <a:t>Father unemployed tailor and taxi driver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 smtClean="0"/>
              <a:t>Family on benefits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 err="1" smtClean="0"/>
              <a:t>Roshonara</a:t>
            </a:r>
            <a:r>
              <a:rPr lang="en-GB" sz="2400" dirty="0" smtClean="0"/>
              <a:t> is eldest of five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dirty="0" smtClean="0"/>
              <a:t>Earns £ through private tuition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dirty="0" smtClean="0"/>
              <a:t>Straight-A student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851" y="3142384"/>
            <a:ext cx="484822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7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84"/>
    </mc:Choice>
    <mc:Fallback xmlns="">
      <p:transition spd="slow" advTm="2508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Choudhry’s 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Geography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err="1"/>
              <a:t>Hizb</a:t>
            </a:r>
            <a:r>
              <a:rPr lang="en-GB" dirty="0"/>
              <a:t> </a:t>
            </a:r>
            <a:r>
              <a:rPr lang="en-GB" dirty="0" err="1"/>
              <a:t>ut-Tahrir</a:t>
            </a:r>
            <a:r>
              <a:rPr lang="en-GB" dirty="0"/>
              <a:t> targeted Newham mid 1990s (Hussein </a:t>
            </a:r>
            <a:r>
              <a:rPr lang="en-GB" dirty="0" smtClean="0"/>
              <a:t>2007:129-39</a:t>
            </a:r>
            <a:r>
              <a:rPr lang="en-GB" dirty="0"/>
              <a:t>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Newham: second most deprived borough in England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Half children live in poverty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Poverty disproportionately affects large Pakistani and Bangladeshi communities. Via 	Newham Local Economic Assessment, p.1 &amp; p.10, </a:t>
            </a:r>
            <a:r>
              <a:rPr lang="en-GB" u="sng" dirty="0">
                <a:hlinkClick r:id="rId2"/>
              </a:rPr>
              <a:t>http://</a:t>
            </a:r>
            <a:r>
              <a:rPr lang="en-GB" u="sng" dirty="0" smtClean="0">
                <a:hlinkClick r:id="rId2"/>
              </a:rPr>
              <a:t>www.newham.info/Custom/LEA/Demographics.pdf</a:t>
            </a:r>
            <a:endParaRPr lang="en-GB" u="sng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King’s College London: 1 case of radicalisation</a:t>
            </a:r>
          </a:p>
          <a:p>
            <a:pPr marL="201168" lvl="1" indent="0">
              <a:buNone/>
            </a:pPr>
            <a:r>
              <a:rPr lang="en-GB" dirty="0" smtClean="0"/>
              <a:t>	2003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27" y="3857414"/>
            <a:ext cx="4572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9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30"/>
    </mc:Choice>
    <mc:Fallback xmlns="">
      <p:transition spd="slow" advTm="3413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 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</a:rPr>
              <a:t>Collective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Many theories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“Socialisation” is key: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000" dirty="0" smtClean="0"/>
              <a:t>Of twelve </a:t>
            </a:r>
            <a:r>
              <a:rPr lang="en-GB" sz="2000" dirty="0"/>
              <a:t>mechanisms to political radicalisation, McCauley and </a:t>
            </a:r>
            <a:r>
              <a:rPr lang="en-GB" sz="2000" dirty="0" err="1"/>
              <a:t>Moskalenko</a:t>
            </a:r>
            <a:r>
              <a:rPr lang="en-GB" sz="2000" dirty="0"/>
              <a:t> recognise only two as autonomous. McCauley &amp; </a:t>
            </a:r>
            <a:r>
              <a:rPr lang="en-GB" sz="2000" dirty="0" err="1"/>
              <a:t>Moskalenko</a:t>
            </a:r>
            <a:r>
              <a:rPr lang="en-GB" sz="2000" dirty="0"/>
              <a:t> (</a:t>
            </a:r>
            <a:r>
              <a:rPr lang="en-GB" sz="2000" dirty="0" smtClean="0"/>
              <a:t>2008)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000" dirty="0" err="1" smtClean="0"/>
              <a:t>Dalgaard</a:t>
            </a:r>
            <a:r>
              <a:rPr lang="en-GB" sz="2000" dirty="0" smtClean="0"/>
              <a:t>- Nielsen: three </a:t>
            </a:r>
            <a:r>
              <a:rPr lang="en-GB" sz="2000" dirty="0"/>
              <a:t>types of explanation of terrorism </a:t>
            </a:r>
            <a:r>
              <a:rPr lang="en-GB" sz="2000" dirty="0" smtClean="0"/>
              <a:t>–group dynamics key to all (</a:t>
            </a:r>
            <a:r>
              <a:rPr lang="en-GB" sz="2000" dirty="0" err="1" smtClean="0"/>
              <a:t>Dalgaard</a:t>
            </a:r>
            <a:r>
              <a:rPr lang="en-GB" sz="2000" dirty="0" smtClean="0"/>
              <a:t>-Nielsen 2010) 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000" dirty="0" smtClean="0"/>
              <a:t>Silber and </a:t>
            </a:r>
            <a:r>
              <a:rPr lang="en-GB" sz="2000" dirty="0"/>
              <a:t>Bhatt </a:t>
            </a:r>
            <a:r>
              <a:rPr lang="en-GB" sz="2000" dirty="0" smtClean="0"/>
              <a:t>“</a:t>
            </a:r>
            <a:r>
              <a:rPr lang="en-GB" sz="2000" i="1" dirty="0" smtClean="0"/>
              <a:t>Association </a:t>
            </a:r>
            <a:r>
              <a:rPr lang="en-GB" sz="2000" i="1" dirty="0"/>
              <a:t>with like-minded people is an important factor as the process </a:t>
            </a:r>
            <a:r>
              <a:rPr lang="en-GB" sz="2000" i="1" dirty="0" smtClean="0"/>
              <a:t>deepens</a:t>
            </a:r>
            <a:r>
              <a:rPr lang="en-GB" sz="2000" dirty="0" smtClean="0"/>
              <a:t>” (Silber and Bhatt 2007)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000" dirty="0" err="1" smtClean="0"/>
              <a:t>Wiktorowicz</a:t>
            </a:r>
            <a:r>
              <a:rPr lang="en-GB" sz="2000" dirty="0" smtClean="0"/>
              <a:t> </a:t>
            </a:r>
            <a:r>
              <a:rPr lang="en-GB" sz="2000" dirty="0"/>
              <a:t>“social networks are often critical for recruitment</a:t>
            </a:r>
            <a:r>
              <a:rPr lang="en-GB" sz="2000" dirty="0" smtClean="0"/>
              <a:t>” (2005)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000" dirty="0" err="1" smtClean="0"/>
              <a:t>Sageman</a:t>
            </a:r>
            <a:r>
              <a:rPr lang="en-GB" sz="2000" dirty="0" smtClean="0"/>
              <a:t> “</a:t>
            </a:r>
            <a:r>
              <a:rPr lang="en-GB" sz="2000" i="1" dirty="0" smtClean="0"/>
              <a:t>Bunches of Guys</a:t>
            </a:r>
            <a:r>
              <a:rPr lang="en-GB" sz="2000" dirty="0" smtClean="0"/>
              <a:t>” - social bonds matter (</a:t>
            </a:r>
            <a:r>
              <a:rPr lang="en-GB" sz="2000" dirty="0" err="1" smtClean="0"/>
              <a:t>Sageman</a:t>
            </a:r>
            <a:r>
              <a:rPr lang="en-GB" sz="2000" dirty="0" smtClean="0"/>
              <a:t> 2008)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GB" sz="2000" dirty="0"/>
          </a:p>
          <a:p>
            <a:pPr lvl="2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3634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44"/>
    </mc:Choice>
    <mc:Fallback xmlns="">
      <p:transition spd="slow" advTm="3254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Police Interviews</a:t>
            </a:r>
            <a:br>
              <a:rPr lang="en-GB" dirty="0" smtClean="0"/>
            </a:br>
            <a:r>
              <a:rPr lang="en-GB" sz="2400" dirty="0" smtClean="0"/>
              <a:t>“</a:t>
            </a:r>
            <a:r>
              <a:rPr lang="en-GB" sz="2200" dirty="0" smtClean="0"/>
              <a:t>..I </a:t>
            </a:r>
            <a:r>
              <a:rPr lang="en-GB" sz="2200" dirty="0"/>
              <a:t>wasn't searching for him, I just came across him </a:t>
            </a:r>
            <a:r>
              <a:rPr lang="en-GB" sz="2200" dirty="0" smtClean="0"/>
              <a:t>”</a:t>
            </a: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/>
              <a:t>Hussain How did you come across him?</a:t>
            </a:r>
            <a:endParaRPr lang="en-GB" dirty="0"/>
          </a:p>
          <a:p>
            <a:r>
              <a:rPr lang="en-GB" b="1" dirty="0"/>
              <a:t>A</a:t>
            </a:r>
            <a:r>
              <a:rPr lang="en-GB" dirty="0"/>
              <a:t> On the internet.</a:t>
            </a:r>
          </a:p>
          <a:p>
            <a:r>
              <a:rPr lang="en-GB" b="1" dirty="0"/>
              <a:t>Hussain Was that from your own research or did someone recommend him?</a:t>
            </a:r>
            <a:endParaRPr lang="en-GB" dirty="0"/>
          </a:p>
          <a:p>
            <a:r>
              <a:rPr lang="en-GB" b="1" dirty="0"/>
              <a:t>A</a:t>
            </a:r>
            <a:r>
              <a:rPr lang="en-GB" dirty="0"/>
              <a:t> From my own research but everybody listens to him and likes him anyway.</a:t>
            </a:r>
          </a:p>
          <a:p>
            <a:r>
              <a:rPr lang="en-GB" b="1" dirty="0"/>
              <a:t>Q Do you go to a regular mosque?</a:t>
            </a:r>
            <a:endParaRPr lang="en-GB" dirty="0"/>
          </a:p>
          <a:p>
            <a:r>
              <a:rPr lang="en-GB" b="1" dirty="0"/>
              <a:t>A</a:t>
            </a:r>
            <a:r>
              <a:rPr lang="en-GB" dirty="0"/>
              <a:t> No ... I just pray at home.</a:t>
            </a:r>
          </a:p>
          <a:p>
            <a:r>
              <a:rPr lang="en-GB" b="1" dirty="0"/>
              <a:t>Q Who do you discuss your Islam with?</a:t>
            </a:r>
            <a:endParaRPr lang="en-GB" dirty="0"/>
          </a:p>
          <a:p>
            <a:r>
              <a:rPr lang="en-GB" b="1" dirty="0"/>
              <a:t>A</a:t>
            </a:r>
            <a:r>
              <a:rPr lang="en-GB" dirty="0"/>
              <a:t> In general I just talk about it to my brothers and sisters but I don't mention everything to them.</a:t>
            </a:r>
          </a:p>
          <a:p>
            <a:r>
              <a:rPr lang="en-GB" b="1" dirty="0"/>
              <a:t>Q If you've got a question that you want to ask or you want answered, who do you ask?</a:t>
            </a:r>
            <a:endParaRPr lang="en-GB" dirty="0"/>
          </a:p>
          <a:p>
            <a:r>
              <a:rPr lang="en-GB" b="1" dirty="0"/>
              <a:t>A</a:t>
            </a:r>
            <a:r>
              <a:rPr lang="en-GB" dirty="0"/>
              <a:t> I don't ask anyone I just listen to his lectures. There's no one to ask</a:t>
            </a:r>
            <a:r>
              <a:rPr lang="en-GB" dirty="0" smtClean="0"/>
              <a:t>.</a:t>
            </a:r>
          </a:p>
          <a:p>
            <a:r>
              <a:rPr lang="en-GB" dirty="0" smtClean="0"/>
              <a:t>(Dodd – The Guardian)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416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97"/>
    </mc:Choice>
    <mc:Fallback xmlns="">
      <p:transition spd="slow" advTm="2899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Gender in Real World</a:t>
            </a:r>
            <a:br>
              <a:rPr lang="en-GB" dirty="0" smtClean="0"/>
            </a:br>
            <a:r>
              <a:rPr lang="en-GB" sz="2000" dirty="0" smtClean="0"/>
              <a:t>Challenge to Knowledge-seeking in Mosques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“</a:t>
            </a:r>
            <a:r>
              <a:rPr lang="en-GB" sz="2400" i="1" dirty="0"/>
              <a:t>It's not surprising </a:t>
            </a:r>
            <a:r>
              <a:rPr lang="en-GB" sz="2400" i="1" dirty="0" err="1"/>
              <a:t>Roshonara</a:t>
            </a:r>
            <a:r>
              <a:rPr lang="en-GB" sz="2400" i="1" dirty="0"/>
              <a:t> Choudhry learned her faith from the internet</a:t>
            </a:r>
            <a:r>
              <a:rPr lang="en-GB" sz="2400" dirty="0" smtClean="0"/>
              <a:t>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 smtClean="0"/>
              <a:t>Sara Khan, INSPIRE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The practicalities of religious identity exploration for young British Muslim women </a:t>
            </a:r>
            <a:r>
              <a:rPr lang="en-GB" sz="2800" dirty="0" smtClean="0"/>
              <a:t>are </a:t>
            </a:r>
            <a:r>
              <a:rPr lang="en-GB" sz="2800" dirty="0"/>
              <a:t>complex and highly </a:t>
            </a:r>
            <a:r>
              <a:rPr lang="en-GB" sz="2800" dirty="0" smtClean="0"/>
              <a:t>gendered (</a:t>
            </a:r>
            <a:r>
              <a:rPr lang="en-GB" sz="2800" dirty="0" err="1" smtClean="0"/>
              <a:t>Afshar</a:t>
            </a:r>
            <a:r>
              <a:rPr lang="en-GB" sz="2800" dirty="0"/>
              <a:t> </a:t>
            </a:r>
            <a:r>
              <a:rPr lang="en-GB" sz="2800" dirty="0" smtClean="0"/>
              <a:t>et al 2005)</a:t>
            </a:r>
            <a:endParaRPr lang="en-GB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Few real-world locations that encourage religious exploration, or participation, on women's own terms (Siddique 2011)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¼ mosques do not admit women; many others segregated (Bowen 2014</a:t>
            </a:r>
            <a:r>
              <a:rPr lang="en-GB" sz="2400" dirty="0" smtClean="0"/>
              <a:t>)</a:t>
            </a: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r>
              <a:rPr lang="en-GB" sz="2400" dirty="0" smtClean="0"/>
              <a:t>“</a:t>
            </a:r>
            <a:r>
              <a:rPr lang="en-GB" sz="2400" i="1" dirty="0" smtClean="0"/>
              <a:t>Respondents </a:t>
            </a:r>
            <a:r>
              <a:rPr lang="en-GB" sz="2400" i="1" dirty="0"/>
              <a:t>who had visited mosques outside the UK commented on the differences, </a:t>
            </a:r>
            <a:r>
              <a:rPr lang="en-GB" sz="2400" i="1" dirty="0" smtClean="0"/>
              <a:t>and </a:t>
            </a:r>
            <a:r>
              <a:rPr lang="en-GB" sz="2400" i="1" dirty="0"/>
              <a:t>suggested that UK mosques stand-out in not providing spaces for </a:t>
            </a:r>
            <a:r>
              <a:rPr lang="en-GB" sz="2400" i="1" dirty="0" smtClean="0"/>
              <a:t>women</a:t>
            </a:r>
            <a:r>
              <a:rPr lang="en-GB" sz="2400" dirty="0" smtClean="0"/>
              <a:t>” (</a:t>
            </a:r>
            <a:r>
              <a:rPr lang="en-GB" sz="2400" dirty="0" err="1" smtClean="0"/>
              <a:t>Shannahan</a:t>
            </a:r>
            <a:r>
              <a:rPr lang="en-GB" sz="2400" dirty="0" smtClean="0"/>
              <a:t>, Inclusive Mosque Initiative)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1606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69"/>
    </mc:Choice>
    <mc:Fallback xmlns="">
      <p:transition spd="slow" advTm="5846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Gender and </a:t>
            </a:r>
            <a:r>
              <a:rPr lang="en-GB" dirty="0"/>
              <a:t>R</a:t>
            </a:r>
            <a:r>
              <a:rPr lang="en-GB" dirty="0" smtClean="0"/>
              <a:t>eal-world Religious Exploration</a:t>
            </a:r>
            <a:br>
              <a:rPr lang="en-GB" dirty="0" smtClean="0"/>
            </a:br>
            <a:r>
              <a:rPr lang="en-GB" sz="2000" dirty="0" smtClean="0"/>
              <a:t>Challenges  to finding women’s spaces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British Muslim women and identity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Men and women negotiating faith and identity in different ways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Research with young Muslim men has seen them using religion to create control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 'policing' female behaviour, asserting dominance. (Archer cited in Choudhury 2007 p.11; Choudhury 2007 p.10; Hopkins 2008 p.79</a:t>
            </a:r>
            <a:r>
              <a:rPr lang="en-GB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Research with young Muslim women: 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Islamic </a:t>
            </a:r>
            <a:r>
              <a:rPr lang="en-GB" dirty="0"/>
              <a:t>identity = source of </a:t>
            </a:r>
            <a:r>
              <a:rPr lang="en-GB" dirty="0" smtClean="0"/>
              <a:t>liberation </a:t>
            </a:r>
            <a:r>
              <a:rPr lang="en-GB" dirty="0"/>
              <a:t>from patriarchal norms (Dwyer 2000</a:t>
            </a:r>
            <a:r>
              <a:rPr lang="en-GB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Women negotiating different identities imposed on </a:t>
            </a:r>
            <a:r>
              <a:rPr lang="en-GB" dirty="0" smtClean="0"/>
              <a:t>them, as </a:t>
            </a:r>
            <a:r>
              <a:rPr lang="en-GB" dirty="0"/>
              <a:t>‘oppressed’ or objects of hostility (</a:t>
            </a:r>
            <a:r>
              <a:rPr lang="en-GB" dirty="0" err="1"/>
              <a:t>Afshar</a:t>
            </a:r>
            <a:r>
              <a:rPr lang="en-GB" dirty="0"/>
              <a:t> et al 2005; </a:t>
            </a:r>
            <a:r>
              <a:rPr lang="en-GB" dirty="0" err="1"/>
              <a:t>Afshar</a:t>
            </a:r>
            <a:r>
              <a:rPr lang="en-GB" dirty="0"/>
              <a:t> 2008; MacDonald 2006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81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31"/>
    </mc:Choice>
    <mc:Fallback xmlns="">
      <p:transition spd="slow" advTm="7073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Gender and Real World Radicalisation</a:t>
            </a:r>
            <a:br>
              <a:rPr lang="en-GB" dirty="0" smtClean="0"/>
            </a:br>
            <a:r>
              <a:rPr lang="en-GB" sz="2000" dirty="0" smtClean="0"/>
              <a:t>Identity Politics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 smtClean="0"/>
              <a:t>Islamism</a:t>
            </a: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Islamist </a:t>
            </a:r>
            <a:r>
              <a:rPr lang="en-GB" dirty="0"/>
              <a:t>groups projecting highly masculinised combative identities (</a:t>
            </a:r>
            <a:r>
              <a:rPr lang="en-GB" dirty="0" err="1"/>
              <a:t>Afshar</a:t>
            </a:r>
            <a:r>
              <a:rPr lang="en-GB" dirty="0"/>
              <a:t> et al 2005; </a:t>
            </a:r>
            <a:r>
              <a:rPr lang="en-GB" dirty="0" err="1"/>
              <a:t>Venhaus</a:t>
            </a:r>
            <a:r>
              <a:rPr lang="en-GB" dirty="0"/>
              <a:t> 2010)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Women </a:t>
            </a:r>
            <a:r>
              <a:rPr lang="en-GB" dirty="0"/>
              <a:t>cast in supportive roles.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Radical organisations actively include women in non-violent roles. (</a:t>
            </a:r>
            <a:r>
              <a:rPr lang="en-GB" dirty="0" err="1"/>
              <a:t>Wiktorowicz</a:t>
            </a:r>
            <a:r>
              <a:rPr lang="en-GB" dirty="0"/>
              <a:t> </a:t>
            </a:r>
            <a:r>
              <a:rPr lang="en-GB" dirty="0" smtClean="0"/>
              <a:t>2005)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Which </a:t>
            </a:r>
            <a:r>
              <a:rPr lang="en-GB" dirty="0"/>
              <a:t>women may not want to accept (</a:t>
            </a:r>
            <a:r>
              <a:rPr lang="en-GB" dirty="0" err="1"/>
              <a:t>Afshar</a:t>
            </a:r>
            <a:r>
              <a:rPr lang="en-GB" dirty="0"/>
              <a:t> et al 2005)</a:t>
            </a:r>
          </a:p>
          <a:p>
            <a:pPr marL="201168" lvl="1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488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91"/>
    </mc:Choice>
    <mc:Fallback xmlns="">
      <p:transition spd="slow" advTm="4179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Gender and the net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2" indent="0" hangingPunct="0">
              <a:spcBef>
                <a:spcPts val="0"/>
              </a:spcBef>
              <a:buSzPct val="45000"/>
              <a:buFont typeface="StarSymbol"/>
              <a:buChar char="●"/>
            </a:pPr>
            <a:r>
              <a:rPr lang="en-GB" sz="2000" dirty="0" smtClean="0">
                <a:solidFill>
                  <a:schemeClr val="tx1"/>
                </a:solidFill>
                <a:cs typeface="Tahoma" pitchFamily="2"/>
              </a:rPr>
              <a:t>More </a:t>
            </a:r>
            <a:r>
              <a:rPr lang="en-GB" sz="2000" dirty="0">
                <a:solidFill>
                  <a:schemeClr val="tx1"/>
                </a:solidFill>
                <a:cs typeface="Tahoma" pitchFamily="2"/>
              </a:rPr>
              <a:t>activity from </a:t>
            </a:r>
            <a:r>
              <a:rPr lang="en-GB" sz="2000" dirty="0" smtClean="0">
                <a:solidFill>
                  <a:schemeClr val="tx1"/>
                </a:solidFill>
                <a:cs typeface="Tahoma" pitchFamily="2"/>
              </a:rPr>
              <a:t>women on the internet in chat-rooms </a:t>
            </a:r>
            <a:r>
              <a:rPr lang="en-GB" sz="2000" dirty="0">
                <a:solidFill>
                  <a:schemeClr val="tx1"/>
                </a:solidFill>
                <a:cs typeface="Tahoma" pitchFamily="2"/>
              </a:rPr>
              <a:t>(</a:t>
            </a:r>
            <a:r>
              <a:rPr lang="en-GB" sz="2000" dirty="0" err="1">
                <a:solidFill>
                  <a:schemeClr val="tx1"/>
                </a:solidFill>
                <a:cs typeface="Tahoma" pitchFamily="2"/>
              </a:rPr>
              <a:t>Sageman</a:t>
            </a:r>
            <a:r>
              <a:rPr lang="en-GB" sz="2000" dirty="0">
                <a:solidFill>
                  <a:schemeClr val="tx1"/>
                </a:solidFill>
                <a:cs typeface="Tahoma" pitchFamily="2"/>
              </a:rPr>
              <a:t> 2008</a:t>
            </a:r>
            <a:r>
              <a:rPr lang="en-GB" sz="2000" dirty="0" smtClean="0">
                <a:solidFill>
                  <a:schemeClr val="tx1"/>
                </a:solidFill>
                <a:cs typeface="Tahoma" pitchFamily="2"/>
              </a:rPr>
              <a:t>)</a:t>
            </a:r>
          </a:p>
          <a:p>
            <a:pPr marL="0" lvl="2" indent="0" hangingPunct="0">
              <a:spcBef>
                <a:spcPts val="0"/>
              </a:spcBef>
              <a:buSzPct val="45000"/>
              <a:buFont typeface="StarSymbol"/>
              <a:buChar char="●"/>
            </a:pPr>
            <a:r>
              <a:rPr lang="en-GB" sz="2000" dirty="0" smtClean="0">
                <a:solidFill>
                  <a:schemeClr val="tx1"/>
                </a:solidFill>
              </a:rPr>
              <a:t>Internet </a:t>
            </a:r>
            <a:r>
              <a:rPr lang="en-GB" sz="2000" dirty="0">
                <a:solidFill>
                  <a:schemeClr val="tx1"/>
                </a:solidFill>
              </a:rPr>
              <a:t>as a </a:t>
            </a:r>
            <a:r>
              <a:rPr lang="en-GB" sz="2000" dirty="0" err="1">
                <a:solidFill>
                  <a:schemeClr val="tx1"/>
                </a:solidFill>
              </a:rPr>
              <a:t>deboundaried</a:t>
            </a:r>
            <a:r>
              <a:rPr lang="en-GB" sz="2000" dirty="0">
                <a:solidFill>
                  <a:schemeClr val="tx1"/>
                </a:solidFill>
              </a:rPr>
              <a:t> space (Briggs &amp; </a:t>
            </a:r>
            <a:r>
              <a:rPr lang="en-GB" sz="2000" dirty="0" err="1">
                <a:solidFill>
                  <a:schemeClr val="tx1"/>
                </a:solidFill>
              </a:rPr>
              <a:t>Strugnell</a:t>
            </a:r>
            <a:r>
              <a:rPr lang="en-GB" sz="2000" dirty="0">
                <a:solidFill>
                  <a:schemeClr val="tx1"/>
                </a:solidFill>
              </a:rPr>
              <a:t> 2011)   </a:t>
            </a:r>
            <a:endParaRPr lang="en-GB" sz="2000" dirty="0" smtClean="0">
              <a:solidFill>
                <a:schemeClr val="tx1"/>
              </a:solidFill>
            </a:endParaRPr>
          </a:p>
          <a:p>
            <a:pPr marL="0" lvl="2" indent="0" hangingPunct="0">
              <a:spcBef>
                <a:spcPts val="0"/>
              </a:spcBef>
              <a:buSzPct val="45000"/>
              <a:buFont typeface="StarSymbol"/>
              <a:buChar char="●"/>
            </a:pPr>
            <a:r>
              <a:rPr lang="en-GB" sz="2000" dirty="0">
                <a:solidFill>
                  <a:schemeClr val="tx1"/>
                </a:solidFill>
              </a:rPr>
              <a:t>Also those with little knowledge more vulnerable (Lee &amp; Leets 2002) </a:t>
            </a:r>
          </a:p>
          <a:p>
            <a:pPr marL="182880" lvl="3" indent="0" hangingPunct="0">
              <a:spcBef>
                <a:spcPts val="0"/>
              </a:spcBef>
              <a:buSzPct val="45000"/>
              <a:buFont typeface="StarSymbol"/>
              <a:buChar char="●"/>
            </a:pPr>
            <a:r>
              <a:rPr lang="en-GB" sz="2000" dirty="0">
                <a:solidFill>
                  <a:schemeClr val="tx1"/>
                </a:solidFill>
              </a:rPr>
              <a:t>Vs </a:t>
            </a:r>
            <a:r>
              <a:rPr lang="en-GB" sz="2000" dirty="0" err="1">
                <a:solidFill>
                  <a:schemeClr val="tx1"/>
                </a:solidFill>
              </a:rPr>
              <a:t>Sageman</a:t>
            </a:r>
            <a:r>
              <a:rPr lang="en-GB" sz="2000" dirty="0">
                <a:solidFill>
                  <a:schemeClr val="tx1"/>
                </a:solidFill>
              </a:rPr>
              <a:t> – the danger is to ‘already made-up minds’ (</a:t>
            </a:r>
            <a:r>
              <a:rPr lang="en-GB" sz="2000" dirty="0" err="1">
                <a:solidFill>
                  <a:schemeClr val="tx1"/>
                </a:solidFill>
              </a:rPr>
              <a:t>Sageman</a:t>
            </a:r>
            <a:r>
              <a:rPr lang="en-GB" sz="2000" dirty="0">
                <a:solidFill>
                  <a:schemeClr val="tx1"/>
                </a:solidFill>
              </a:rPr>
              <a:t> 2009</a:t>
            </a:r>
            <a:r>
              <a:rPr lang="en-GB" sz="2000" dirty="0" smtClean="0">
                <a:solidFill>
                  <a:schemeClr val="tx1"/>
                </a:solidFill>
              </a:rPr>
              <a:t>)</a:t>
            </a:r>
          </a:p>
          <a:p>
            <a:pPr marL="182880" lvl="3" indent="0" hangingPunct="0">
              <a:spcBef>
                <a:spcPts val="0"/>
              </a:spcBef>
              <a:buSzPct val="45000"/>
              <a:buFont typeface="StarSymbol"/>
              <a:buChar char="●"/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0" lvl="2" indent="0" hangingPunct="0">
              <a:spcBef>
                <a:spcPts val="0"/>
              </a:spcBef>
              <a:buSzPct val="45000"/>
              <a:buFont typeface="StarSymbol"/>
              <a:buChar char="●"/>
            </a:pPr>
            <a:r>
              <a:rPr lang="en-GB" sz="2000" dirty="0">
                <a:solidFill>
                  <a:schemeClr val="tx1"/>
                </a:solidFill>
              </a:rPr>
              <a:t>Greater extremism + higher sympathy towards political violence than men (</a:t>
            </a:r>
            <a:r>
              <a:rPr lang="en-GB" sz="2000" dirty="0" err="1">
                <a:solidFill>
                  <a:schemeClr val="tx1"/>
                </a:solidFill>
              </a:rPr>
              <a:t>Bermingham</a:t>
            </a:r>
            <a:r>
              <a:rPr lang="en-GB" sz="2000" dirty="0">
                <a:solidFill>
                  <a:schemeClr val="tx1"/>
                </a:solidFill>
              </a:rPr>
              <a:t> et al 2004)</a:t>
            </a:r>
          </a:p>
          <a:p>
            <a:pPr marL="182880" lvl="3" indent="0" hangingPunct="0">
              <a:spcBef>
                <a:spcPts val="0"/>
              </a:spcBef>
              <a:buSzPct val="45000"/>
              <a:buFont typeface="StarSymbol"/>
              <a:buChar char="●"/>
            </a:pPr>
            <a:r>
              <a:rPr lang="en-GB" sz="2000" dirty="0">
                <a:solidFill>
                  <a:schemeClr val="tx1"/>
                </a:solidFill>
              </a:rPr>
              <a:t>Utilising social disinhibition (</a:t>
            </a:r>
            <a:r>
              <a:rPr lang="en-GB" sz="2000" dirty="0" err="1">
                <a:solidFill>
                  <a:schemeClr val="tx1"/>
                </a:solidFill>
              </a:rPr>
              <a:t>Suler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2004) </a:t>
            </a:r>
            <a:endParaRPr lang="en-GB" sz="2000" dirty="0">
              <a:solidFill>
                <a:schemeClr val="tx1"/>
              </a:solidFill>
            </a:endParaRPr>
          </a:p>
          <a:p>
            <a:pPr marL="0" lvl="2" indent="0" hangingPunct="0">
              <a:spcBef>
                <a:spcPts val="0"/>
              </a:spcBef>
              <a:buSzPct val="45000"/>
              <a:buFont typeface="StarSymbol"/>
              <a:buChar char="●"/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0" lvl="2" indent="0" hangingPunct="0">
              <a:spcBef>
                <a:spcPts val="0"/>
              </a:spcBef>
              <a:buSzPct val="45000"/>
              <a:buFont typeface="StarSymbol"/>
              <a:buChar char="●"/>
            </a:pPr>
            <a:r>
              <a:rPr lang="en-GB" sz="2000" dirty="0" smtClean="0">
                <a:solidFill>
                  <a:schemeClr val="tx1"/>
                </a:solidFill>
              </a:rPr>
              <a:t>Women are specifically targeted (AVID 2012)</a:t>
            </a:r>
          </a:p>
          <a:p>
            <a:pPr marL="0" lvl="2" indent="0" hangingPunct="0">
              <a:spcBef>
                <a:spcPts val="0"/>
              </a:spcBef>
              <a:buSzPct val="45000"/>
              <a:buFont typeface="StarSymbol"/>
              <a:buChar char="●"/>
            </a:pPr>
            <a:r>
              <a:rPr lang="en-GB" sz="2000" dirty="0" smtClean="0">
                <a:solidFill>
                  <a:schemeClr val="tx1"/>
                </a:solidFill>
              </a:rPr>
              <a:t>Net works as </a:t>
            </a:r>
            <a:r>
              <a:rPr lang="en-GB" sz="2000" i="1" dirty="0" smtClean="0">
                <a:solidFill>
                  <a:schemeClr val="tx1"/>
                </a:solidFill>
              </a:rPr>
              <a:t>milieu</a:t>
            </a:r>
            <a:r>
              <a:rPr lang="en-GB" sz="2000" dirty="0" smtClean="0">
                <a:solidFill>
                  <a:schemeClr val="tx1"/>
                </a:solidFill>
              </a:rPr>
              <a:t>/community (</a:t>
            </a:r>
            <a:r>
              <a:rPr lang="sv-SE" sz="2000" dirty="0">
                <a:solidFill>
                  <a:schemeClr val="tx1"/>
                </a:solidFill>
              </a:rPr>
              <a:t>Briggs &amp; Strugnell </a:t>
            </a:r>
            <a:r>
              <a:rPr lang="sv-SE" sz="2000" dirty="0" smtClean="0">
                <a:solidFill>
                  <a:schemeClr val="tx1"/>
                </a:solidFill>
              </a:rPr>
              <a:t>2011:1; Holtman 2011:2)</a:t>
            </a:r>
            <a:endParaRPr lang="en-GB" sz="2000" dirty="0" smtClean="0">
              <a:solidFill>
                <a:schemeClr val="tx1"/>
              </a:solidFill>
            </a:endParaRPr>
          </a:p>
          <a:p>
            <a:pPr marL="182880" lvl="3" indent="0" hangingPunct="0">
              <a:spcBef>
                <a:spcPts val="0"/>
              </a:spcBef>
              <a:buSzPct val="45000"/>
              <a:buFont typeface="StarSymbol"/>
              <a:buChar char="●"/>
            </a:pPr>
            <a:r>
              <a:rPr lang="en-GB" sz="2000" dirty="0" smtClean="0">
                <a:solidFill>
                  <a:schemeClr val="tx1"/>
                </a:solidFill>
              </a:rPr>
              <a:t>One in which women can more easily take stronger role</a:t>
            </a:r>
            <a:endParaRPr lang="en-GB" sz="2000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3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70"/>
    </mc:Choice>
    <mc:Fallback xmlns="">
      <p:transition spd="slow" advTm="8417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1011981"/>
            <a:ext cx="3637280" cy="24482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Gender as Limitation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on violence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GB" sz="2000" b="1" dirty="0" smtClean="0">
                <a:solidFill>
                  <a:schemeClr val="tx1"/>
                </a:solidFill>
              </a:rPr>
              <a:t>Gendered </a:t>
            </a:r>
            <a:r>
              <a:rPr lang="en-GB" sz="2000" b="1" dirty="0">
                <a:solidFill>
                  <a:schemeClr val="tx1"/>
                </a:solidFill>
              </a:rPr>
              <a:t>nature of real world groups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‘..</a:t>
            </a:r>
            <a:r>
              <a:rPr lang="en-GB" i="1" dirty="0" smtClean="0">
                <a:solidFill>
                  <a:schemeClr val="tx1"/>
                </a:solidFill>
              </a:rPr>
              <a:t>masculine </a:t>
            </a:r>
            <a:r>
              <a:rPr lang="en-GB" i="1" dirty="0">
                <a:solidFill>
                  <a:schemeClr val="tx1"/>
                </a:solidFill>
              </a:rPr>
              <a:t>conception of heroism among terrorists</a:t>
            </a:r>
            <a:r>
              <a:rPr lang="en-GB" i="1" dirty="0" smtClean="0">
                <a:solidFill>
                  <a:schemeClr val="tx1"/>
                </a:solidFill>
              </a:rPr>
              <a:t>'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</a:p>
          <a:p>
            <a:pPr lvl="1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dirty="0" smtClean="0">
                <a:solidFill>
                  <a:schemeClr val="tx1"/>
                </a:solidFill>
              </a:rPr>
              <a:t>Suicide </a:t>
            </a:r>
            <a:r>
              <a:rPr lang="en-GB" dirty="0">
                <a:solidFill>
                  <a:schemeClr val="tx1"/>
                </a:solidFill>
              </a:rPr>
              <a:t>bombers are the '</a:t>
            </a:r>
            <a:r>
              <a:rPr lang="en-GB" i="1" dirty="0">
                <a:solidFill>
                  <a:schemeClr val="tx1"/>
                </a:solidFill>
              </a:rPr>
              <a:t>ultimate Jihadi warrior </a:t>
            </a:r>
            <a:r>
              <a:rPr lang="en-GB" i="1" dirty="0" smtClean="0">
                <a:solidFill>
                  <a:schemeClr val="tx1"/>
                </a:solidFill>
              </a:rPr>
              <a:t>hero</a:t>
            </a:r>
            <a:r>
              <a:rPr lang="en-GB" dirty="0" smtClean="0">
                <a:solidFill>
                  <a:schemeClr val="tx1"/>
                </a:solidFill>
              </a:rPr>
              <a:t>‘</a:t>
            </a:r>
          </a:p>
          <a:p>
            <a:pPr lvl="1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dirty="0" smtClean="0">
                <a:solidFill>
                  <a:schemeClr val="tx1"/>
                </a:solidFill>
              </a:rPr>
              <a:t>(</a:t>
            </a:r>
            <a:r>
              <a:rPr lang="en-GB" dirty="0" err="1">
                <a:solidFill>
                  <a:schemeClr val="tx1"/>
                </a:solidFill>
              </a:rPr>
              <a:t>Sageman</a:t>
            </a:r>
            <a:r>
              <a:rPr lang="en-GB" dirty="0">
                <a:solidFill>
                  <a:schemeClr val="tx1"/>
                </a:solidFill>
              </a:rPr>
              <a:t> 2008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dirty="0" smtClean="0">
                <a:solidFill>
                  <a:schemeClr val="tx1"/>
                </a:solidFill>
              </a:rPr>
              <a:t>Syria and Iraq (Social Media imagery and messaging)</a:t>
            </a:r>
          </a:p>
          <a:p>
            <a:pPr marL="201168" lvl="1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r>
              <a:rPr lang="en-GB" sz="2000" b="1" dirty="0" smtClean="0">
                <a:solidFill>
                  <a:schemeClr val="tx1"/>
                </a:solidFill>
              </a:rPr>
              <a:t>Violent </a:t>
            </a:r>
            <a:r>
              <a:rPr lang="en-GB" sz="2000" b="1" dirty="0">
                <a:solidFill>
                  <a:schemeClr val="tx1"/>
                </a:solidFill>
              </a:rPr>
              <a:t>jihad prohibited for women, predominantly</a:t>
            </a:r>
          </a:p>
          <a:p>
            <a:pPr marL="201168" lvl="1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(</a:t>
            </a:r>
            <a:r>
              <a:rPr lang="en-GB" sz="2000" dirty="0" err="1">
                <a:solidFill>
                  <a:schemeClr val="tx1"/>
                </a:solidFill>
              </a:rPr>
              <a:t>Lahoud</a:t>
            </a:r>
            <a:r>
              <a:rPr lang="en-GB" sz="2000" dirty="0">
                <a:solidFill>
                  <a:schemeClr val="tx1"/>
                </a:solidFill>
              </a:rPr>
              <a:t> 2014; Cook 2006)</a:t>
            </a:r>
          </a:p>
          <a:p>
            <a:pPr marL="201168" lvl="1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776" y="3401366"/>
            <a:ext cx="4565459" cy="26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475"/>
    </mc:Choice>
    <mc:Fallback xmlns="">
      <p:transition spd="slow" advTm="65475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Dissonance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This disconnect/'</a:t>
            </a:r>
            <a:r>
              <a:rPr lang="en-GB" sz="2400" i="1" dirty="0" smtClean="0"/>
              <a:t>dissonance</a:t>
            </a:r>
            <a:r>
              <a:rPr lang="en-GB" sz="2400" i="1" dirty="0"/>
              <a:t>' </a:t>
            </a:r>
            <a:r>
              <a:rPr lang="en-GB" sz="2400" dirty="0"/>
              <a:t>between online and offline identities </a:t>
            </a:r>
            <a:r>
              <a:rPr lang="en-GB" sz="2400" dirty="0" smtClean="0"/>
              <a:t>one </a:t>
            </a:r>
            <a:r>
              <a:rPr lang="en-GB" sz="2400" dirty="0"/>
              <a:t>of six key dynamics of radicalisation </a:t>
            </a:r>
            <a:r>
              <a:rPr lang="en-GB" sz="2400" dirty="0" smtClean="0"/>
              <a:t>online (Neumann 2012)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Dissonance is </a:t>
            </a:r>
            <a:r>
              <a:rPr lang="en-GB" sz="2400" dirty="0"/>
              <a:t>tension arising from a lack of cohesion between </a:t>
            </a:r>
            <a:r>
              <a:rPr lang="en-GB" sz="2400" dirty="0" smtClean="0"/>
              <a:t>identities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 Alleviating tension		 Real </a:t>
            </a:r>
            <a:r>
              <a:rPr lang="en-GB" sz="2400" dirty="0"/>
              <a:t>world </a:t>
            </a:r>
            <a:r>
              <a:rPr lang="en-GB" sz="2400" dirty="0" smtClean="0"/>
              <a:t>violence (</a:t>
            </a:r>
            <a:r>
              <a:rPr lang="en-GB" sz="2400" dirty="0" err="1" smtClean="0"/>
              <a:t>Brachman</a:t>
            </a:r>
            <a:r>
              <a:rPr lang="en-GB" sz="2400" dirty="0" smtClean="0"/>
              <a:t> </a:t>
            </a:r>
            <a:r>
              <a:rPr lang="en-GB" sz="2400" dirty="0"/>
              <a:t>&amp; </a:t>
            </a:r>
            <a:r>
              <a:rPr lang="en-GB" sz="2400" dirty="0" smtClean="0"/>
              <a:t>Levine 2011)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Tension: restrictions of gender norms prohibiting jihad vs desire to take part in violence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 smtClean="0"/>
              <a:t>LIBERATED by </a:t>
            </a:r>
            <a:r>
              <a:rPr lang="en-GB" sz="2400" dirty="0" err="1" smtClean="0"/>
              <a:t>Azzam</a:t>
            </a: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Right Arrow 3"/>
          <p:cNvSpPr/>
          <p:nvPr/>
        </p:nvSpPr>
        <p:spPr>
          <a:xfrm>
            <a:off x="3685310" y="31617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33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15"/>
    </mc:Choice>
    <mc:Fallback xmlns="">
      <p:transition spd="slow" advTm="5541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659" y="3751541"/>
            <a:ext cx="3372543" cy="2266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Significance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1247" y="2231998"/>
            <a:ext cx="50402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King’s Student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Stabs Stephen </a:t>
            </a:r>
            <a:r>
              <a:rPr lang="en-GB" sz="2000" dirty="0" err="1" smtClean="0"/>
              <a:t>Timms</a:t>
            </a:r>
            <a:r>
              <a:rPr lang="en-GB" sz="2000" dirty="0" smtClean="0"/>
              <a:t> MP May 2010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Lone wolf violent radicalisation took place online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Blamed on Al </a:t>
            </a:r>
            <a:r>
              <a:rPr lang="en-GB" sz="2000" dirty="0" err="1" smtClean="0"/>
              <a:t>Awlaki</a:t>
            </a: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Only </a:t>
            </a:r>
            <a:r>
              <a:rPr lang="en-GB" sz="2000" dirty="0"/>
              <a:t>woman in UK convicted of such crime </a:t>
            </a: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“</a:t>
            </a:r>
            <a:r>
              <a:rPr lang="en-GB" sz="2000" i="1" dirty="0" err="1"/>
              <a:t>Roshonara</a:t>
            </a:r>
            <a:r>
              <a:rPr lang="en-GB" sz="2000" i="1" dirty="0"/>
              <a:t> Choudhry may represent the changing face of violent extremism in a younger generation that is increasingly looking toward the internet for answers</a:t>
            </a:r>
            <a:r>
              <a:rPr lang="en-GB" sz="2000" dirty="0"/>
              <a:t>” (McFarlane 2010)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07" y="557362"/>
            <a:ext cx="3724671" cy="33492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810" y="2446239"/>
            <a:ext cx="2507197" cy="37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7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50"/>
    </mc:Choice>
    <mc:Fallback xmlns="">
      <p:transition spd="slow" advTm="7505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564" y="1845733"/>
            <a:ext cx="10352116" cy="44165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 smtClean="0"/>
              <a:t> Gender does matter in Choudhry’s radicalisation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 It was a challenge to a real-world </a:t>
            </a:r>
            <a:r>
              <a:rPr lang="en-GB" sz="2000" dirty="0"/>
              <a:t>engagement with her Islamic </a:t>
            </a:r>
            <a:r>
              <a:rPr lang="en-GB" sz="2000" dirty="0" smtClean="0"/>
              <a:t>identity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 </a:t>
            </a:r>
            <a:r>
              <a:rPr lang="en-GB" sz="2000" dirty="0" smtClean="0"/>
              <a:t>Possibly pushing </a:t>
            </a:r>
            <a:r>
              <a:rPr lang="en-GB" sz="2000" dirty="0"/>
              <a:t>her to explore extremism on the </a:t>
            </a:r>
            <a:r>
              <a:rPr lang="en-GB" sz="2000" dirty="0" smtClean="0"/>
              <a:t>internet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 </a:t>
            </a:r>
            <a:r>
              <a:rPr lang="en-GB" sz="2000" dirty="0" smtClean="0"/>
              <a:t>On the net it made her susceptible </a:t>
            </a:r>
            <a:r>
              <a:rPr lang="en-GB" sz="2000" dirty="0"/>
              <a:t>to well-framed extremist online </a:t>
            </a:r>
            <a:r>
              <a:rPr lang="en-GB" sz="2000" dirty="0" smtClean="0"/>
              <a:t>messages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 Gender inhibited real-world action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Increasingly intolerable </a:t>
            </a:r>
            <a:r>
              <a:rPr lang="en-GB" sz="2000" dirty="0"/>
              <a:t>dissonance between her online extremist identity and her 'real' </a:t>
            </a:r>
            <a:r>
              <a:rPr lang="en-GB" sz="2000" dirty="0" smtClean="0"/>
              <a:t>identity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 Identities united by Abdullah </a:t>
            </a:r>
            <a:r>
              <a:rPr lang="en-GB" sz="2000" dirty="0" err="1" smtClean="0"/>
              <a:t>Azzam</a:t>
            </a:r>
            <a:r>
              <a:rPr lang="en-GB" sz="2000" dirty="0"/>
              <a:t>:</a:t>
            </a:r>
            <a:r>
              <a:rPr lang="en-GB" sz="2000" dirty="0" smtClean="0"/>
              <a:t> prompts the violence by liberating her from gender restraints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smtClean="0"/>
              <a:t>Radicalisation has real world roots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smtClean="0"/>
              <a:t>Choudhry does exercise agency in her own radicalisation – not brainwashed by YouTube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63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533"/>
    </mc:Choice>
    <mc:Fallback xmlns="">
      <p:transition spd="slow" advTm="74533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Limitations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Don’t know to what extent mental health issues factor</a:t>
            </a:r>
          </a:p>
          <a:p>
            <a:r>
              <a:rPr lang="en-GB" dirty="0" smtClean="0"/>
              <a:t>Don’t know full extent of </a:t>
            </a:r>
            <a:r>
              <a:rPr lang="en-GB" dirty="0" err="1" smtClean="0"/>
              <a:t>Roshonara’s</a:t>
            </a:r>
            <a:r>
              <a:rPr lang="en-GB" dirty="0" smtClean="0"/>
              <a:t> offline influences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144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40"/>
    </mc:Choice>
    <mc:Fallback xmlns="">
      <p:transition spd="slow" advTm="2224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'Radicalisation' 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'</a:t>
            </a:r>
            <a:r>
              <a:rPr lang="en-GB" sz="2400" i="1" dirty="0">
                <a:solidFill>
                  <a:schemeClr val="tx1"/>
                </a:solidFill>
              </a:rPr>
              <a:t>an increase in and/or reinforcing of extremism in the thinking, sentiments, and/or </a:t>
            </a:r>
            <a:r>
              <a:rPr lang="en-GB" sz="2400" i="1" dirty="0" err="1">
                <a:solidFill>
                  <a:schemeClr val="tx1"/>
                </a:solidFill>
              </a:rPr>
              <a:t>behavior</a:t>
            </a:r>
            <a:r>
              <a:rPr lang="en-GB" sz="2400" i="1" dirty="0">
                <a:solidFill>
                  <a:schemeClr val="tx1"/>
                </a:solidFill>
              </a:rPr>
              <a:t> of individuals and/or groups of </a:t>
            </a:r>
            <a:r>
              <a:rPr lang="en-GB" sz="2400" i="1" dirty="0" smtClean="0">
                <a:solidFill>
                  <a:schemeClr val="tx1"/>
                </a:solidFill>
              </a:rPr>
              <a:t>individuals</a:t>
            </a:r>
            <a:r>
              <a:rPr lang="en-GB" sz="2400" dirty="0" smtClean="0">
                <a:solidFill>
                  <a:schemeClr val="tx1"/>
                </a:solidFill>
              </a:rPr>
              <a:t>‘ (Mandel 2009)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‘Violent </a:t>
            </a:r>
            <a:r>
              <a:rPr lang="en-GB" sz="2400" dirty="0">
                <a:solidFill>
                  <a:schemeClr val="tx1"/>
                </a:solidFill>
              </a:rPr>
              <a:t>radicalisation', </a:t>
            </a:r>
            <a:r>
              <a:rPr lang="en-GB" sz="2400" dirty="0" smtClean="0">
                <a:solidFill>
                  <a:schemeClr val="tx1"/>
                </a:solidFill>
              </a:rPr>
              <a:t>radicalisation </a:t>
            </a:r>
            <a:r>
              <a:rPr lang="en-GB" sz="2400" dirty="0">
                <a:solidFill>
                  <a:schemeClr val="tx1"/>
                </a:solidFill>
              </a:rPr>
              <a:t>that includes </a:t>
            </a:r>
            <a:r>
              <a:rPr lang="en-GB" sz="2400" dirty="0" smtClean="0">
                <a:solidFill>
                  <a:schemeClr val="tx1"/>
                </a:solidFill>
              </a:rPr>
              <a:t>“</a:t>
            </a:r>
            <a:r>
              <a:rPr lang="en-GB" sz="2400" i="1" dirty="0" smtClean="0">
                <a:solidFill>
                  <a:schemeClr val="tx1"/>
                </a:solidFill>
              </a:rPr>
              <a:t>a </a:t>
            </a:r>
            <a:r>
              <a:rPr lang="en-GB" sz="2400" i="1" dirty="0">
                <a:solidFill>
                  <a:schemeClr val="tx1"/>
                </a:solidFill>
              </a:rPr>
              <a:t>willingness to support or engage in violent </a:t>
            </a:r>
            <a:r>
              <a:rPr lang="en-GB" sz="2400" i="1" dirty="0" smtClean="0">
                <a:solidFill>
                  <a:schemeClr val="tx1"/>
                </a:solidFill>
              </a:rPr>
              <a:t>acts</a:t>
            </a:r>
            <a:r>
              <a:rPr lang="en-GB" sz="2400" dirty="0" smtClean="0">
                <a:solidFill>
                  <a:schemeClr val="tx1"/>
                </a:solidFill>
              </a:rPr>
              <a:t>” </a:t>
            </a:r>
            <a:r>
              <a:rPr lang="en-GB" sz="2400" dirty="0" err="1" smtClean="0">
                <a:solidFill>
                  <a:schemeClr val="tx1"/>
                </a:solidFill>
              </a:rPr>
              <a:t>Dalgaard</a:t>
            </a:r>
            <a:r>
              <a:rPr lang="en-GB" sz="2400" dirty="0" smtClean="0">
                <a:solidFill>
                  <a:schemeClr val="tx1"/>
                </a:solidFill>
              </a:rPr>
              <a:t>-Nielsen </a:t>
            </a:r>
            <a:r>
              <a:rPr lang="en-GB" sz="2400" dirty="0">
                <a:solidFill>
                  <a:schemeClr val="tx1"/>
                </a:solidFill>
              </a:rPr>
              <a:t>(</a:t>
            </a:r>
            <a:r>
              <a:rPr lang="en-GB" sz="2400" dirty="0" smtClean="0">
                <a:solidFill>
                  <a:schemeClr val="tx1"/>
                </a:solidFill>
              </a:rPr>
              <a:t>2010)</a:t>
            </a:r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 smtClean="0">
                <a:solidFill>
                  <a:schemeClr val="tx1"/>
                </a:solidFill>
              </a:rPr>
              <a:t>'Home-grown</a:t>
            </a:r>
            <a:r>
              <a:rPr lang="en-GB" sz="2400" dirty="0">
                <a:solidFill>
                  <a:schemeClr val="tx1"/>
                </a:solidFill>
              </a:rPr>
              <a:t>' </a:t>
            </a:r>
            <a:r>
              <a:rPr lang="en-GB" sz="2400" dirty="0" smtClean="0">
                <a:solidFill>
                  <a:schemeClr val="tx1"/>
                </a:solidFill>
              </a:rPr>
              <a:t>terrorism:  </a:t>
            </a:r>
            <a:r>
              <a:rPr lang="en-GB" sz="2400" dirty="0">
                <a:solidFill>
                  <a:schemeClr val="tx1"/>
                </a:solidFill>
              </a:rPr>
              <a:t>violence targeting '</a:t>
            </a:r>
            <a:r>
              <a:rPr lang="en-GB" sz="2400" i="1" dirty="0">
                <a:solidFill>
                  <a:schemeClr val="tx1"/>
                </a:solidFill>
              </a:rPr>
              <a:t>Western countries in which the terrorists themselves have been born or raised</a:t>
            </a:r>
            <a:r>
              <a:rPr lang="en-GB" sz="2400" dirty="0">
                <a:solidFill>
                  <a:schemeClr val="tx1"/>
                </a:solidFill>
              </a:rPr>
              <a:t>.' </a:t>
            </a:r>
            <a:r>
              <a:rPr lang="en-GB" sz="2400" dirty="0" err="1">
                <a:solidFill>
                  <a:schemeClr val="tx1"/>
                </a:solidFill>
              </a:rPr>
              <a:t>Precht</a:t>
            </a:r>
            <a:r>
              <a:rPr lang="en-GB" sz="2400" dirty="0">
                <a:solidFill>
                  <a:schemeClr val="tx1"/>
                </a:solidFill>
              </a:rPr>
              <a:t> (</a:t>
            </a:r>
            <a:r>
              <a:rPr lang="en-GB" sz="2400" dirty="0" smtClean="0">
                <a:solidFill>
                  <a:schemeClr val="tx1"/>
                </a:solidFill>
              </a:rPr>
              <a:t>2007) </a:t>
            </a:r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 smtClean="0">
                <a:solidFill>
                  <a:schemeClr val="tx1"/>
                </a:solidFill>
              </a:rPr>
              <a:t>Jihad: the lesser jihad, the violent </a:t>
            </a:r>
            <a:r>
              <a:rPr lang="en-GB" sz="2400" dirty="0">
                <a:solidFill>
                  <a:schemeClr val="tx1"/>
                </a:solidFill>
              </a:rPr>
              <a:t>struggle for Islam; it is a key concept in Islamism, the, '</a:t>
            </a:r>
            <a:r>
              <a:rPr lang="en-GB" sz="2400" i="1" dirty="0">
                <a:solidFill>
                  <a:schemeClr val="tx1"/>
                </a:solidFill>
              </a:rPr>
              <a:t>literalist practice of Islam with a revolutionary political </a:t>
            </a:r>
            <a:r>
              <a:rPr lang="en-GB" sz="2400" i="1" dirty="0" smtClean="0">
                <a:solidFill>
                  <a:schemeClr val="tx1"/>
                </a:solidFill>
              </a:rPr>
              <a:t>ideology</a:t>
            </a:r>
            <a:r>
              <a:rPr lang="en-GB" sz="2400" dirty="0" smtClean="0">
                <a:solidFill>
                  <a:schemeClr val="tx1"/>
                </a:solidFill>
              </a:rPr>
              <a:t>‘ </a:t>
            </a:r>
            <a:r>
              <a:rPr lang="en-GB" sz="2400" dirty="0" err="1" smtClean="0">
                <a:solidFill>
                  <a:schemeClr val="tx1"/>
                </a:solidFill>
              </a:rPr>
              <a:t>Sageman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(</a:t>
            </a:r>
            <a:r>
              <a:rPr lang="en-GB" sz="2400" dirty="0" smtClean="0">
                <a:solidFill>
                  <a:schemeClr val="tx1"/>
                </a:solidFill>
              </a:rPr>
              <a:t>2004)</a:t>
            </a:r>
          </a:p>
          <a:p>
            <a:pPr lvl="0"/>
            <a:r>
              <a:rPr lang="en-GB" sz="2400" dirty="0" smtClean="0">
                <a:solidFill>
                  <a:schemeClr val="tx1"/>
                </a:solidFill>
                <a:cs typeface="Mangal" pitchFamily="2"/>
              </a:rPr>
              <a:t>'Gender</a:t>
            </a:r>
            <a:r>
              <a:rPr lang="en-GB" sz="2400" dirty="0">
                <a:solidFill>
                  <a:schemeClr val="tx1"/>
                </a:solidFill>
                <a:cs typeface="Mangal" pitchFamily="2"/>
              </a:rPr>
              <a:t>' - roles and norms associated with masculinity and femininity, malleable, socially constructed and dependent on context (Butler 1999)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351154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76"/>
    </mc:Choice>
    <mc:Fallback xmlns="">
      <p:transition spd="slow" advTm="3427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Timeline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79" y="1967345"/>
            <a:ext cx="3340223" cy="25245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94318" y="1952105"/>
            <a:ext cx="5029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Late 2009 – 1</a:t>
            </a:r>
            <a:r>
              <a:rPr lang="en-GB" sz="1600" baseline="30000" dirty="0" smtClean="0"/>
              <a:t>st</a:t>
            </a:r>
            <a:r>
              <a:rPr lang="en-GB" sz="1600" dirty="0" smtClean="0"/>
              <a:t> YouTube videos of Al </a:t>
            </a:r>
            <a:r>
              <a:rPr lang="en-GB" sz="1600" dirty="0" err="1" smtClean="0"/>
              <a:t>Awlaki</a:t>
            </a:r>
            <a:r>
              <a:rPr lang="en-GB" sz="1600" dirty="0" smtClean="0"/>
              <a:t> downloaded </a:t>
            </a:r>
            <a:endParaRPr lang="en-GB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	100 hours of sermons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 smtClean="0"/>
              <a:t>RevolutionMuslim</a:t>
            </a:r>
            <a:r>
              <a:rPr lang="en-GB" sz="1600" dirty="0" smtClean="0"/>
              <a:t> forum site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Sheikh Abdullah </a:t>
            </a:r>
            <a:r>
              <a:rPr lang="en-GB" sz="1600" dirty="0" err="1" smtClean="0"/>
              <a:t>Azzam</a:t>
            </a:r>
            <a:r>
              <a:rPr lang="en-GB" sz="1600" dirty="0" smtClean="0"/>
              <a:t> video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April 2010 – drops out of studies at King’s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Identifies </a:t>
            </a:r>
            <a:r>
              <a:rPr lang="en-GB" sz="1600" dirty="0" err="1" smtClean="0"/>
              <a:t>Timms</a:t>
            </a:r>
            <a:r>
              <a:rPr lang="en-GB" sz="1600" dirty="0" smtClean="0"/>
              <a:t> on Theyworkforyou.com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May 2010 – buys kitchen knives</a:t>
            </a:r>
          </a:p>
          <a:p>
            <a:r>
              <a:rPr lang="en-GB" sz="1600" dirty="0"/>
              <a:t>	</a:t>
            </a:r>
            <a:r>
              <a:rPr lang="en-GB" sz="1600" dirty="0" smtClean="0"/>
              <a:t>hides them under her bed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May 14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2010 – </a:t>
            </a:r>
            <a:r>
              <a:rPr lang="en-GB" sz="1600" dirty="0" err="1" smtClean="0"/>
              <a:t>Beckton</a:t>
            </a:r>
            <a:r>
              <a:rPr lang="en-GB" sz="1600" dirty="0" smtClean="0"/>
              <a:t>, stabs </a:t>
            </a:r>
            <a:r>
              <a:rPr lang="en-GB" sz="1600" dirty="0" err="1" smtClean="0"/>
              <a:t>Timms</a:t>
            </a:r>
            <a:r>
              <a:rPr lang="en-GB" sz="1600" dirty="0" smtClean="0"/>
              <a:t> MP</a:t>
            </a:r>
          </a:p>
          <a:p>
            <a:endParaRPr lang="en-GB" sz="1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720" y="3839585"/>
            <a:ext cx="3416760" cy="2188672"/>
          </a:xfrm>
        </p:spPr>
      </p:pic>
    </p:spTree>
    <p:extLst>
      <p:ext uri="{BB962C8B-B14F-4D97-AF65-F5344CB8AC3E}">
        <p14:creationId xmlns:p14="http://schemas.microsoft.com/office/powerpoint/2010/main" val="83113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461"/>
    </mc:Choice>
    <mc:Fallback xmlns="">
      <p:transition spd="slow" advTm="14146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Consequences</a:t>
            </a:r>
            <a:br>
              <a:rPr lang="en-GB" smtClean="0"/>
            </a:br>
            <a:r>
              <a:rPr lang="en-GB" sz="3600" smtClean="0"/>
              <a:t>Focus on Al Awlaki and the Net</a:t>
            </a:r>
            <a:endParaRPr lang="en-GB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19" y="2176463"/>
            <a:ext cx="3659088" cy="40227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340" y="2362835"/>
            <a:ext cx="5006340" cy="364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8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76"/>
    </mc:Choice>
    <mc:Fallback xmlns="">
      <p:transition spd="slow" advTm="4507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Consequences</a:t>
            </a:r>
            <a:br>
              <a:rPr lang="en-GB" dirty="0" smtClean="0"/>
            </a:br>
            <a:r>
              <a:rPr lang="en-GB" sz="3200" dirty="0" smtClean="0"/>
              <a:t>Focus on the Lone Wolf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Threat Perception</a:t>
            </a:r>
            <a:endParaRPr lang="en-GB" sz="2400" b="1" dirty="0" smtClean="0"/>
          </a:p>
          <a:p>
            <a:r>
              <a:rPr lang="en-GB" dirty="0" smtClean="0"/>
              <a:t>President </a:t>
            </a:r>
            <a:r>
              <a:rPr lang="en-GB" dirty="0"/>
              <a:t>Barack Obama </a:t>
            </a:r>
            <a:r>
              <a:rPr lang="en-GB" dirty="0" smtClean="0"/>
              <a:t>2011 </a:t>
            </a:r>
          </a:p>
          <a:p>
            <a:pPr lvl="1"/>
            <a:r>
              <a:rPr lang="en-GB" sz="2000" dirty="0" smtClean="0"/>
              <a:t>“The </a:t>
            </a:r>
            <a:r>
              <a:rPr lang="en-GB" sz="2000" dirty="0"/>
              <a:t>most likely scenario that we have to guard against right now ends up being more of a lone wolf operation than a large, well-coordinated terrorist attack</a:t>
            </a:r>
            <a:r>
              <a:rPr lang="en-GB" sz="2000" dirty="0" smtClean="0"/>
              <a:t>.”</a:t>
            </a:r>
          </a:p>
          <a:p>
            <a:pPr marL="0">
              <a:buNone/>
            </a:pPr>
            <a:r>
              <a:rPr lang="en-GB" sz="2200" b="1" dirty="0" smtClean="0"/>
              <a:t> </a:t>
            </a:r>
          </a:p>
          <a:p>
            <a:pPr marL="0">
              <a:buNone/>
            </a:pPr>
            <a:r>
              <a:rPr lang="en-GB" sz="2200" b="1" dirty="0" smtClean="0"/>
              <a:t>Debate </a:t>
            </a:r>
            <a:r>
              <a:rPr lang="en-GB" sz="2400" b="1" dirty="0" smtClean="0"/>
              <a:t>and</a:t>
            </a:r>
            <a:r>
              <a:rPr lang="en-GB" sz="2200" b="1" dirty="0" smtClean="0"/>
              <a:t> Focus</a:t>
            </a:r>
          </a:p>
          <a:p>
            <a:r>
              <a:rPr lang="en-GB" dirty="0" smtClean="0"/>
              <a:t>The </a:t>
            </a:r>
            <a:r>
              <a:rPr lang="en-GB" dirty="0"/>
              <a:t>search for a typology:</a:t>
            </a:r>
          </a:p>
          <a:p>
            <a:pPr lvl="1"/>
            <a:r>
              <a:rPr lang="en-GB" sz="2000" dirty="0"/>
              <a:t>‘Lone wolf' vs 'loner' </a:t>
            </a:r>
            <a:r>
              <a:rPr lang="en-GB" sz="2000" dirty="0" smtClean="0"/>
              <a:t>attacks (</a:t>
            </a:r>
            <a:r>
              <a:rPr lang="en-GB" sz="2000" dirty="0" err="1" smtClean="0"/>
              <a:t>Pantucci</a:t>
            </a:r>
            <a:r>
              <a:rPr lang="en-GB" sz="2000" dirty="0" smtClean="0"/>
              <a:t> 2011)</a:t>
            </a:r>
            <a:endParaRPr lang="en-GB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‘</a:t>
            </a:r>
            <a:r>
              <a:rPr lang="en-GB" sz="2000" dirty="0"/>
              <a:t>Lone wolf' - free from direct organisational support. </a:t>
            </a:r>
            <a:r>
              <a:rPr lang="en-GB" sz="2000" dirty="0" smtClean="0"/>
              <a:t>(</a:t>
            </a:r>
            <a:r>
              <a:rPr lang="en-GB" sz="2000" dirty="0" err="1" smtClean="0"/>
              <a:t>Spaaij</a:t>
            </a:r>
            <a:r>
              <a:rPr lang="en-GB" sz="2000" dirty="0" smtClean="0"/>
              <a:t> 2010)</a:t>
            </a:r>
            <a:endParaRPr lang="en-GB" sz="2000" dirty="0"/>
          </a:p>
          <a:p>
            <a:endParaRPr lang="en-GB" dirty="0"/>
          </a:p>
          <a:p>
            <a:pPr marL="201168" lvl="1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4878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50"/>
    </mc:Choice>
    <mc:Fallback xmlns="">
      <p:transition spd="slow" advTm="4115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Abdullah </a:t>
            </a:r>
            <a:r>
              <a:rPr lang="en-GB" dirty="0" err="1" smtClean="0"/>
              <a:t>Azzam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637520" cy="4222557"/>
          </a:xfrm>
        </p:spPr>
        <p:txBody>
          <a:bodyPr numCol="2">
            <a:normAutofit lnSpcReduction="10000"/>
          </a:bodyPr>
          <a:lstStyle/>
          <a:p>
            <a:r>
              <a:rPr lang="en-GB" b="1" dirty="0"/>
              <a:t>Q OK, can you pinpoint the time when that changed or was it a gradual ... was there one particular incident?</a:t>
            </a:r>
            <a:endParaRPr lang="en-GB" dirty="0"/>
          </a:p>
          <a:p>
            <a:r>
              <a:rPr lang="en-GB" b="1" dirty="0" smtClean="0"/>
              <a:t>A</a:t>
            </a:r>
            <a:r>
              <a:rPr lang="en-GB" dirty="0" smtClean="0"/>
              <a:t> Like, </a:t>
            </a:r>
            <a:r>
              <a:rPr lang="en-GB" dirty="0" err="1" smtClean="0"/>
              <a:t>erm</a:t>
            </a:r>
            <a:r>
              <a:rPr lang="en-GB" dirty="0" smtClean="0"/>
              <a:t>, after like listening to the lectures, I realised by obligation but I didn't </a:t>
            </a:r>
            <a:r>
              <a:rPr lang="en-GB" dirty="0" err="1" smtClean="0"/>
              <a:t>wanna</a:t>
            </a:r>
            <a:r>
              <a:rPr lang="en-GB" dirty="0" smtClean="0"/>
              <a:t> like fight myself and just thought other people should fight, like men, but then I found out that even women are supposed to fight as well so I thought I should join in.</a:t>
            </a:r>
          </a:p>
          <a:p>
            <a:r>
              <a:rPr lang="en-GB" b="1" dirty="0" smtClean="0"/>
              <a:t>Q Where did you find that out from?</a:t>
            </a:r>
            <a:endParaRPr lang="en-GB" dirty="0" smtClean="0"/>
          </a:p>
          <a:p>
            <a:r>
              <a:rPr lang="en-GB" b="1" dirty="0" smtClean="0"/>
              <a:t>A</a:t>
            </a:r>
            <a:r>
              <a:rPr lang="en-GB" dirty="0"/>
              <a:t> </a:t>
            </a:r>
            <a:r>
              <a:rPr lang="en-GB" dirty="0" err="1"/>
              <a:t>A</a:t>
            </a:r>
            <a:r>
              <a:rPr lang="en-GB" dirty="0"/>
              <a:t> YouTube video by Sheikh Abdullah </a:t>
            </a:r>
            <a:r>
              <a:rPr lang="en-GB" dirty="0" err="1"/>
              <a:t>Azzam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i="1" dirty="0" smtClean="0"/>
          </a:p>
          <a:p>
            <a:endParaRPr lang="en-GB" i="1" dirty="0"/>
          </a:p>
          <a:p>
            <a:r>
              <a:rPr lang="en-GB" i="1" dirty="0" smtClean="0"/>
              <a:t>“If</a:t>
            </a:r>
            <a:r>
              <a:rPr lang="en-GB" i="1" dirty="0"/>
              <a:t>, however, the enemy attacks a port or enters into a Muslim town, jihad … becomes an individual obligation (</a:t>
            </a:r>
            <a:r>
              <a:rPr lang="en-GB" i="1" dirty="0" err="1"/>
              <a:t>fard</a:t>
            </a:r>
            <a:r>
              <a:rPr lang="en-GB" i="1" dirty="0"/>
              <a:t> ‘</a:t>
            </a:r>
            <a:r>
              <a:rPr lang="en-GB" i="1" dirty="0" err="1" smtClean="0"/>
              <a:t>ayn</a:t>
            </a:r>
            <a:r>
              <a:rPr lang="en-GB" i="1" dirty="0" smtClean="0"/>
              <a:t>)….  </a:t>
            </a:r>
            <a:r>
              <a:rPr lang="en-GB" i="1" dirty="0"/>
              <a:t>In such a case, [the requirement] to seek permission becomes void and the traditional authority structures cease to apply </a:t>
            </a:r>
            <a:r>
              <a:rPr lang="en-GB" i="1" dirty="0" smtClean="0"/>
              <a:t>.. </a:t>
            </a:r>
            <a:r>
              <a:rPr lang="en-GB" i="1" dirty="0"/>
              <a:t>a boy is permitted to go out to fight without his father’s permission, a wife without the permission of her husband, and he who is in debt without the permission of his </a:t>
            </a:r>
            <a:r>
              <a:rPr lang="en-GB" i="1" dirty="0" smtClean="0"/>
              <a:t>creditor” </a:t>
            </a:r>
            <a:r>
              <a:rPr lang="en-GB" b="1" i="1" dirty="0" err="1" smtClean="0"/>
              <a:t>Azzam</a:t>
            </a:r>
            <a:endParaRPr lang="en-GB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649" y="286603"/>
            <a:ext cx="4519758" cy="270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88"/>
    </mc:Choice>
    <mc:Fallback xmlns="">
      <p:transition spd="slow" advTm="1538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Real world and gender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3200" dirty="0" smtClean="0"/>
          </a:p>
          <a:p>
            <a:r>
              <a:rPr lang="en-GB" sz="3200" dirty="0" smtClean="0"/>
              <a:t>“</a:t>
            </a:r>
            <a:r>
              <a:rPr lang="en-GB" sz="3200" i="1" dirty="0" smtClean="0"/>
              <a:t>Lone </a:t>
            </a:r>
            <a:r>
              <a:rPr lang="en-GB" sz="3200" i="1" dirty="0"/>
              <a:t>wolves do not radicalise in a </a:t>
            </a:r>
            <a:r>
              <a:rPr lang="en-GB" sz="3200" i="1" dirty="0" smtClean="0"/>
              <a:t>vacuum</a:t>
            </a:r>
            <a:r>
              <a:rPr lang="en-GB" sz="3200" dirty="0" smtClean="0"/>
              <a:t>”. (</a:t>
            </a:r>
            <a:r>
              <a:rPr lang="en-GB" sz="3200" dirty="0" err="1" smtClean="0"/>
              <a:t>Spaaij</a:t>
            </a:r>
            <a:r>
              <a:rPr lang="en-GB" sz="3200" dirty="0" smtClean="0"/>
              <a:t> 2010:866</a:t>
            </a:r>
            <a:r>
              <a:rPr lang="en-GB" sz="3200" dirty="0"/>
              <a:t>) </a:t>
            </a:r>
          </a:p>
          <a:p>
            <a:r>
              <a:rPr lang="en-GB" sz="3200" dirty="0" smtClean="0"/>
              <a:t>How did the real-world factor in this apparently online radicalisation? </a:t>
            </a:r>
            <a:endParaRPr lang="en-GB" sz="3200" dirty="0"/>
          </a:p>
          <a:p>
            <a:r>
              <a:rPr lang="en-GB" sz="3200" dirty="0" smtClean="0"/>
              <a:t>Does it make a difference that Choudhry is a woman?</a:t>
            </a:r>
          </a:p>
          <a:p>
            <a:r>
              <a:rPr lang="en-GB" sz="3200" dirty="0" smtClean="0"/>
              <a:t>Is gender a factor?</a:t>
            </a:r>
          </a:p>
        </p:txBody>
      </p:sp>
    </p:spTree>
    <p:extLst>
      <p:ext uri="{BB962C8B-B14F-4D97-AF65-F5344CB8AC3E}">
        <p14:creationId xmlns:p14="http://schemas.microsoft.com/office/powerpoint/2010/main" val="264947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20"/>
    </mc:Choice>
    <mc:Fallback xmlns="">
      <p:transition spd="slow" advTm="1312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Home-grown radicalisation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Wiktorowicz</a:t>
            </a:r>
            <a:r>
              <a:rPr lang="en-GB" dirty="0" smtClean="0"/>
              <a:t> – studies of Al </a:t>
            </a:r>
            <a:r>
              <a:rPr lang="en-GB" dirty="0" err="1" smtClean="0"/>
              <a:t>Muhajaroun</a:t>
            </a:r>
            <a:r>
              <a:rPr lang="en-GB" dirty="0" smtClean="0"/>
              <a:t> (</a:t>
            </a:r>
            <a:r>
              <a:rPr lang="en-GB" dirty="0" err="1" smtClean="0"/>
              <a:t>Wiktorowicz</a:t>
            </a:r>
            <a:r>
              <a:rPr lang="en-GB" dirty="0" smtClean="0"/>
              <a:t> 2005)</a:t>
            </a:r>
          </a:p>
          <a:p>
            <a:pPr lvl="1"/>
            <a:r>
              <a:rPr lang="en-GB" dirty="0" smtClean="0"/>
              <a:t>Relative deprivation – socio-economic – particularly Pakistani-Bangladeshi</a:t>
            </a:r>
          </a:p>
          <a:p>
            <a:pPr lvl="1"/>
            <a:r>
              <a:rPr lang="en-GB" dirty="0" smtClean="0"/>
              <a:t>‘Upwardly mobile’ students</a:t>
            </a:r>
          </a:p>
          <a:p>
            <a:pPr lvl="1"/>
            <a:r>
              <a:rPr lang="en-GB" dirty="0" smtClean="0"/>
              <a:t>Students with little prior knowledge – </a:t>
            </a: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</a:rPr>
              <a:t>‘seeking 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</a:rPr>
              <a:t>personal religious </a:t>
            </a: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</a:rPr>
              <a:t>identity’</a:t>
            </a:r>
          </a:p>
          <a:p>
            <a:pPr lvl="1"/>
            <a:r>
              <a:rPr lang="en-GB" sz="2400" dirty="0"/>
              <a:t>‘cognitive opening’</a:t>
            </a:r>
          </a:p>
          <a:p>
            <a:r>
              <a:rPr lang="en-GB" dirty="0" smtClean="0"/>
              <a:t>Sociological </a:t>
            </a:r>
            <a:r>
              <a:rPr lang="en-GB" dirty="0"/>
              <a:t>theories:</a:t>
            </a:r>
          </a:p>
          <a:p>
            <a:r>
              <a:rPr lang="en-GB" dirty="0"/>
              <a:t>Roy, </a:t>
            </a:r>
            <a:r>
              <a:rPr lang="en-GB" dirty="0" err="1"/>
              <a:t>Kepel</a:t>
            </a:r>
            <a:r>
              <a:rPr lang="en-GB" dirty="0"/>
              <a:t> and </a:t>
            </a:r>
            <a:r>
              <a:rPr lang="en-GB" dirty="0" err="1"/>
              <a:t>Khosrokhazar</a:t>
            </a:r>
            <a:r>
              <a:rPr lang="en-GB" dirty="0"/>
              <a:t> - alienation in second or third generation Muslims living in the West. </a:t>
            </a:r>
            <a:r>
              <a:rPr lang="en-GB" dirty="0" smtClean="0"/>
              <a:t>“Double sense of non-belonging”.</a:t>
            </a:r>
            <a:endParaRPr lang="en-GB" dirty="0"/>
          </a:p>
          <a:p>
            <a:pPr lvl="1"/>
            <a:r>
              <a:rPr lang="en-GB" dirty="0"/>
              <a:t>Roy (2003) </a:t>
            </a:r>
            <a:r>
              <a:rPr lang="en-GB" dirty="0" err="1"/>
              <a:t>Dalgaard</a:t>
            </a:r>
            <a:r>
              <a:rPr lang="en-GB" dirty="0"/>
              <a:t>-Nielsen (2010:799)</a:t>
            </a:r>
          </a:p>
          <a:p>
            <a:pPr lvl="1"/>
            <a:endParaRPr lang="en-GB" sz="2400" b="1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06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278"/>
    </mc:Choice>
    <mc:Fallback xmlns="">
      <p:transition spd="slow" advTm="6927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13552</TotalTime>
  <Words>1202</Words>
  <Application>Microsoft Office PowerPoint</Application>
  <PresentationFormat>Widescreen</PresentationFormat>
  <Paragraphs>175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Mangal</vt:lpstr>
      <vt:lpstr>StarSymbol</vt:lpstr>
      <vt:lpstr>Tahoma</vt:lpstr>
      <vt:lpstr>Retrospect</vt:lpstr>
      <vt:lpstr>Roshonara Choudhry</vt:lpstr>
      <vt:lpstr>Significance</vt:lpstr>
      <vt:lpstr>Definitions</vt:lpstr>
      <vt:lpstr>Timeline</vt:lpstr>
      <vt:lpstr>Consequences Focus on Al Awlaki and the Net</vt:lpstr>
      <vt:lpstr>Consequences Focus on the Lone Wolf </vt:lpstr>
      <vt:lpstr>Abdullah Azzam</vt:lpstr>
      <vt:lpstr>Real world and gender</vt:lpstr>
      <vt:lpstr>                   Home-grown radicalisation</vt:lpstr>
      <vt:lpstr>Choudhry’s background</vt:lpstr>
      <vt:lpstr>Choudhry’s background</vt:lpstr>
      <vt:lpstr>Next Stage</vt:lpstr>
      <vt:lpstr>Police Interviews “..I wasn't searching for him, I just came across him ”</vt:lpstr>
      <vt:lpstr>Gender in Real World Challenge to Knowledge-seeking in Mosques</vt:lpstr>
      <vt:lpstr>Gender and Real-world Religious Exploration Challenges  to finding women’s spaces</vt:lpstr>
      <vt:lpstr>Gender and Real World Radicalisation Identity Politics</vt:lpstr>
      <vt:lpstr>Gender and the net</vt:lpstr>
      <vt:lpstr>Gender as Limitation on violence</vt:lpstr>
      <vt:lpstr>Dissonance</vt:lpstr>
      <vt:lpstr>Conclusion</vt:lpstr>
      <vt:lpstr>Limitations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Roshonara Choudhry</dc:title>
  <dc:creator>Microsoft account</dc:creator>
  <cp:lastModifiedBy>Microsoft account</cp:lastModifiedBy>
  <cp:revision>287</cp:revision>
  <dcterms:created xsi:type="dcterms:W3CDTF">2014-08-12T19:15:50Z</dcterms:created>
  <dcterms:modified xsi:type="dcterms:W3CDTF">2014-09-18T13:19:56Z</dcterms:modified>
</cp:coreProperties>
</file>